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3" r:id="rId3"/>
    <p:sldId id="426" r:id="rId4"/>
    <p:sldId id="366" r:id="rId5"/>
    <p:sldId id="405" r:id="rId6"/>
    <p:sldId id="408" r:id="rId7"/>
    <p:sldId id="407" r:id="rId8"/>
    <p:sldId id="409" r:id="rId9"/>
    <p:sldId id="414" r:id="rId10"/>
    <p:sldId id="373" r:id="rId11"/>
    <p:sldId id="406" r:id="rId12"/>
    <p:sldId id="415" r:id="rId13"/>
    <p:sldId id="410" r:id="rId14"/>
    <p:sldId id="411" r:id="rId15"/>
    <p:sldId id="404" r:id="rId16"/>
    <p:sldId id="412" r:id="rId17"/>
    <p:sldId id="413" r:id="rId18"/>
    <p:sldId id="399" r:id="rId19"/>
    <p:sldId id="401" r:id="rId20"/>
    <p:sldId id="402" r:id="rId21"/>
    <p:sldId id="427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  <a:srgbClr val="000099"/>
    <a:srgbClr val="006600"/>
    <a:srgbClr val="80008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732" y="96"/>
      </p:cViewPr>
      <p:guideLst>
        <p:guide orient="horz" pos="2098"/>
        <p:guide pos="28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3.wav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文本框 6"/>
          <p:cNvSpPr txBox="1"/>
          <p:nvPr/>
        </p:nvSpPr>
        <p:spPr>
          <a:xfrm>
            <a:off x="960119" y="1951354"/>
            <a:ext cx="653161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5400" b="1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charset="-122"/>
                <a:ea typeface="楷体_GB2312" charset="-122"/>
                <a:cs typeface="+mn-cs"/>
              </a:rPr>
              <a:t>  </a:t>
            </a:r>
            <a:r>
              <a:rPr kumimoji="0" lang="en-US" altLang="zh-CN" sz="6600" b="1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_GB2312" charset="-122"/>
                <a:ea typeface="楷体_GB2312" charset="-122"/>
                <a:cs typeface="+mn-cs"/>
              </a:rPr>
              <a:t> </a:t>
            </a:r>
            <a:r>
              <a:rPr kumimoji="0" lang="zh-CN" altLang="en-US" sz="9600" b="1" kern="1200" cap="none" spc="0" normalizeH="0" baseline="0" noProof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古 对 今</a:t>
            </a:r>
            <a:r>
              <a:rPr kumimoji="0" lang="zh-CN" altLang="en-US" sz="5400" b="1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_GB2312" charset="-122"/>
                <a:ea typeface="楷体_GB2312" charset="-122"/>
                <a:cs typeface="+mn-cs"/>
              </a:rPr>
              <a:t> </a:t>
            </a:r>
            <a:endParaRPr kumimoji="0" lang="zh-CN" altLang="en-US" sz="5400" b="1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楷体_GB2312" charset="-122"/>
              <a:ea typeface="楷体_GB2312" charset="-122"/>
              <a:cs typeface="+mn-cs"/>
            </a:endParaRPr>
          </a:p>
        </p:txBody>
      </p:sp>
      <p:sp>
        <p:nvSpPr>
          <p:cNvPr id="2050" name="文本框 7"/>
          <p:cNvSpPr txBox="1"/>
          <p:nvPr/>
        </p:nvSpPr>
        <p:spPr>
          <a:xfrm>
            <a:off x="673100" y="527050"/>
            <a:ext cx="634365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latin typeface="Times" charset="0"/>
                <a:ea typeface="宋体" panose="02010600030101010101" pitchFamily="2" charset="-122"/>
              </a:rPr>
              <a:t>人教部编版</a:t>
            </a:r>
            <a:r>
              <a:rPr lang="en-US" altLang="zh-CN" sz="2800" b="1" dirty="0">
                <a:latin typeface="Times" charset="0"/>
                <a:ea typeface="宋体" panose="02010600030101010101" pitchFamily="2" charset="-122"/>
              </a:rPr>
              <a:t>-</a:t>
            </a:r>
            <a:r>
              <a:rPr lang="zh-CN" altLang="en-US" sz="2800" b="1" dirty="0">
                <a:latin typeface="Times" charset="0"/>
                <a:ea typeface="宋体" panose="02010600030101010101" pitchFamily="2" charset="-122"/>
              </a:rPr>
              <a:t>小学</a:t>
            </a:r>
            <a:r>
              <a:rPr lang="en-US" altLang="zh-CN" sz="2800" b="1" dirty="0">
                <a:latin typeface="Times" charset="0"/>
                <a:ea typeface="宋体" panose="02010600030101010101" pitchFamily="2" charset="-122"/>
              </a:rPr>
              <a:t>-</a:t>
            </a:r>
            <a:r>
              <a:rPr lang="zh-CN" altLang="en-US" sz="2800" b="1" dirty="0">
                <a:latin typeface="Times" charset="0"/>
                <a:ea typeface="宋体" panose="02010600030101010101" pitchFamily="2" charset="-122"/>
              </a:rPr>
              <a:t>语文</a:t>
            </a:r>
            <a:r>
              <a:rPr lang="en-US" altLang="zh-CN" sz="2800" b="1" dirty="0">
                <a:latin typeface="Times" charset="0"/>
                <a:ea typeface="宋体" panose="02010600030101010101" pitchFamily="2" charset="-122"/>
              </a:rPr>
              <a:t>-</a:t>
            </a:r>
            <a:r>
              <a:rPr lang="zh-CN" altLang="en-US" sz="2800" b="1" dirty="0">
                <a:latin typeface="Times" charset="0"/>
                <a:ea typeface="宋体" panose="02010600030101010101" pitchFamily="2" charset="-122"/>
              </a:rPr>
              <a:t>一年级</a:t>
            </a:r>
            <a:r>
              <a:rPr lang="en-US" altLang="zh-CN" sz="2800" b="1" dirty="0">
                <a:latin typeface="Times" charset="0"/>
                <a:ea typeface="宋体" panose="02010600030101010101" pitchFamily="2" charset="-122"/>
              </a:rPr>
              <a:t>-</a:t>
            </a:r>
            <a:r>
              <a:rPr lang="zh-CN" altLang="en-US" sz="2800" b="1" dirty="0">
                <a:latin typeface="Times" charset="0"/>
                <a:ea typeface="宋体" panose="02010600030101010101" pitchFamily="2" charset="-122"/>
              </a:rPr>
              <a:t>下册</a:t>
            </a:r>
            <a:r>
              <a:rPr lang="en-US" altLang="zh-CN" sz="2800" b="1" dirty="0">
                <a:latin typeface="Times" charset="0"/>
                <a:ea typeface="宋体" panose="02010600030101010101" pitchFamily="2" charset="-122"/>
              </a:rPr>
              <a:t> </a:t>
            </a:r>
            <a:endParaRPr lang="en-US" altLang="zh-CN" sz="2800" b="1" dirty="0">
              <a:latin typeface="Times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73263" y="3781425"/>
            <a:ext cx="5411788" cy="1198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2400" b="1" kern="1200" cap="none" spc="0" normalizeH="0" baseline="0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难点名称：</a:t>
            </a:r>
            <a:r>
              <a:rPr kumimoji="0" lang="zh-CN" altLang="en-US" sz="2400" b="1" kern="1200" cap="none" spc="0" normalizeH="0" baseline="0" noProof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结合生活实际，了解句子意思，了解课文内容，知道对对子是汉语言富有民族特色的语言艺术形式。</a:t>
            </a:r>
            <a:endParaRPr kumimoji="0" lang="zh-CN" altLang="en-US" sz="2400" b="1" kern="1200" cap="none" spc="0" normalizeH="0" baseline="0" noProof="1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文本框 4"/>
          <p:cNvSpPr txBox="1"/>
          <p:nvPr/>
        </p:nvSpPr>
        <p:spPr>
          <a:xfrm>
            <a:off x="1774825" y="1470025"/>
            <a:ext cx="5343525" cy="3997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ch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é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n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m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ù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晨 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暮 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xuě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shuānɡ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雪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霜 。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h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é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fēnɡ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x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yǔ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和  风 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细 雨 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solidFill>
                  <a:srgbClr val="CC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zhāo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xi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xī y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nɡ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solidFill>
                  <a:srgbClr val="CC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朝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霞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夕 阳 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文本框 3"/>
          <p:cNvSpPr txBox="1"/>
          <p:nvPr/>
        </p:nvSpPr>
        <p:spPr>
          <a:xfrm>
            <a:off x="4295775" y="2341563"/>
            <a:ext cx="2965450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cháo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（朝前）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0" name="文本框 4"/>
          <p:cNvSpPr txBox="1"/>
          <p:nvPr/>
        </p:nvSpPr>
        <p:spPr>
          <a:xfrm>
            <a:off x="4295775" y="4141788"/>
            <a:ext cx="3281363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zhāo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（朝霞）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左大括号 21"/>
          <p:cNvSpPr/>
          <p:nvPr/>
        </p:nvSpPr>
        <p:spPr>
          <a:xfrm>
            <a:off x="3597275" y="2706688"/>
            <a:ext cx="312738" cy="1800225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2" name="文本框 5"/>
          <p:cNvSpPr txBox="1"/>
          <p:nvPr/>
        </p:nvSpPr>
        <p:spPr>
          <a:xfrm>
            <a:off x="2273300" y="3111500"/>
            <a:ext cx="1203325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chemeClr val="tx2"/>
                </a:solidFill>
                <a:latin typeface="楷体_GB2312" charset="-122"/>
                <a:ea typeface="楷体_GB2312" charset="-122"/>
              </a:rPr>
              <a:t>朝</a:t>
            </a:r>
            <a:endParaRPr lang="zh-CN" altLang="en-US" sz="8000" b="1" dirty="0">
              <a:solidFill>
                <a:schemeClr val="tx2"/>
              </a:solidFill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文本框 4"/>
          <p:cNvSpPr txBox="1"/>
          <p:nvPr/>
        </p:nvSpPr>
        <p:spPr>
          <a:xfrm>
            <a:off x="1762125" y="1689100"/>
            <a:ext cx="5540375" cy="39925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晨 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暮，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雪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霜。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和  风 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细 雨，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朝   霞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夕 阳。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内容占位符 3"/>
          <p:cNvSpPr>
            <a:spLocks noGrp="1"/>
          </p:cNvSpPr>
          <p:nvPr>
            <p:ph sz="half" idx="2"/>
          </p:nvPr>
        </p:nvSpPr>
        <p:spPr>
          <a:xfrm>
            <a:off x="1008063" y="1323975"/>
            <a:ext cx="7678737" cy="4802188"/>
          </a:xfrm>
          <a:ln/>
        </p:spPr>
        <p:txBody>
          <a:bodyPr vert="horz" wrap="square" lIns="91440" tIns="45720" rIns="91440" bIns="45720" anchor="t"/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晨　对　　　，</a:t>
            </a: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雪　对　　　。</a:t>
            </a: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和　风　对　　　   ，</a:t>
            </a: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朝　霞　对　　　　。</a:t>
            </a:r>
            <a:endParaRPr lang="zh-CN" altLang="en-US" sz="3600" dirty="0"/>
          </a:p>
        </p:txBody>
      </p:sp>
      <p:sp>
        <p:nvSpPr>
          <p:cNvPr id="13" name="六边形 12"/>
          <p:cNvSpPr/>
          <p:nvPr/>
        </p:nvSpPr>
        <p:spPr>
          <a:xfrm>
            <a:off x="2928938" y="2609850"/>
            <a:ext cx="917575" cy="67945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2928938" y="1404938"/>
            <a:ext cx="917575" cy="6778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流程图: 可选过程 15"/>
          <p:cNvSpPr/>
          <p:nvPr/>
        </p:nvSpPr>
        <p:spPr>
          <a:xfrm>
            <a:off x="4003675" y="4025900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流程图: 可选过程 5"/>
          <p:cNvSpPr/>
          <p:nvPr/>
        </p:nvSpPr>
        <p:spPr>
          <a:xfrm>
            <a:off x="4003675" y="5284788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文本框 4"/>
          <p:cNvSpPr txBox="1"/>
          <p:nvPr/>
        </p:nvSpPr>
        <p:spPr>
          <a:xfrm>
            <a:off x="1458913" y="1206500"/>
            <a:ext cx="5053012" cy="3997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t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o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lǐ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桃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李，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liǔ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y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nɡ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柳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杨。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yīnɡ ɡē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à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n wǔ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莺   歌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燕  舞，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niǎo yǔ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huā xiānɡ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鸟   语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 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花   香。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文本框 4"/>
          <p:cNvSpPr txBox="1"/>
          <p:nvPr/>
        </p:nvSpPr>
        <p:spPr>
          <a:xfrm>
            <a:off x="1393825" y="1963738"/>
            <a:ext cx="5856288" cy="3992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桃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李，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柳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杨。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莺   歌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燕  舞，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鸟   语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花   香。  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内容占位符 3"/>
          <p:cNvSpPr>
            <a:spLocks noGrp="1"/>
          </p:cNvSpPr>
          <p:nvPr>
            <p:ph sz="half" idx="2"/>
          </p:nvPr>
        </p:nvSpPr>
        <p:spPr>
          <a:xfrm>
            <a:off x="1692275" y="1562100"/>
            <a:ext cx="6994525" cy="4564063"/>
          </a:xfrm>
          <a:ln/>
        </p:spPr>
        <p:txBody>
          <a:bodyPr vert="horz" wrap="square" lIns="91440" tIns="45720" rIns="91440" bIns="45720" anchor="t"/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　　　　　对　李，</a:t>
            </a: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　　　　　对　杨。</a:t>
            </a: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　　　　　对　燕　舞，</a:t>
            </a: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　　　　　对　花　香。</a:t>
            </a:r>
            <a:endParaRPr lang="zh-CN" altLang="en-US" sz="3600" dirty="0"/>
          </a:p>
        </p:txBody>
      </p:sp>
      <p:sp>
        <p:nvSpPr>
          <p:cNvPr id="5" name="六边形 4"/>
          <p:cNvSpPr/>
          <p:nvPr/>
        </p:nvSpPr>
        <p:spPr>
          <a:xfrm>
            <a:off x="2667000" y="1404938"/>
            <a:ext cx="915988" cy="6778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2667000" y="2809875"/>
            <a:ext cx="915988" cy="6778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流程图: 可选过程 15"/>
          <p:cNvSpPr/>
          <p:nvPr/>
        </p:nvSpPr>
        <p:spPr>
          <a:xfrm>
            <a:off x="2668588" y="4170363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流程图: 可选过程 6"/>
          <p:cNvSpPr/>
          <p:nvPr/>
        </p:nvSpPr>
        <p:spPr>
          <a:xfrm>
            <a:off x="2755900" y="5514975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433" name="图片 56321" descr="田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200" y="-69850"/>
            <a:ext cx="5930900" cy="426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文本框 56322"/>
          <p:cNvSpPr txBox="1"/>
          <p:nvPr/>
        </p:nvSpPr>
        <p:spPr>
          <a:xfrm>
            <a:off x="1908175" y="1196975"/>
            <a:ext cx="184150" cy="31115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en-US" altLang="zh-CN" sz="6600" b="1" dirty="0">
              <a:latin typeface="Times New Roman" panose="02020603050405020304" charset="0"/>
              <a:ea typeface="楷体_GB2312" charset="-122"/>
            </a:endParaRPr>
          </a:p>
          <a:p>
            <a:endParaRPr lang="en-US" altLang="zh-CN" sz="6600" b="1" dirty="0">
              <a:latin typeface="Times New Roman" panose="02020603050405020304" charset="0"/>
              <a:ea typeface="楷体_GB2312" charset="-122"/>
            </a:endParaRPr>
          </a:p>
          <a:p>
            <a:endParaRPr lang="en-US" altLang="zh-CN" sz="6600" b="1" dirty="0">
              <a:latin typeface="Times New Roman" panose="02020603050405020304" charset="0"/>
              <a:ea typeface="楷体_GB2312" charset="-122"/>
            </a:endParaRPr>
          </a:p>
        </p:txBody>
      </p:sp>
      <p:sp>
        <p:nvSpPr>
          <p:cNvPr id="18435" name="动作按钮: 自定义 56323"/>
          <p:cNvSpPr/>
          <p:nvPr/>
        </p:nvSpPr>
        <p:spPr>
          <a:xfrm>
            <a:off x="1258888" y="2349500"/>
            <a:ext cx="914400" cy="762000"/>
          </a:xfrm>
          <a:prstGeom prst="actionButtonBlank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动作按钮: 自定义 56324"/>
          <p:cNvSpPr/>
          <p:nvPr/>
        </p:nvSpPr>
        <p:spPr>
          <a:xfrm>
            <a:off x="6218238" y="31750"/>
            <a:ext cx="2241550" cy="2038350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pPr algn="ctr"/>
            <a:r>
              <a:rPr lang="zh-CN" altLang="en-US" sz="6600" dirty="0">
                <a:latin typeface="宋体" panose="02010600030101010101" pitchFamily="2" charset="-122"/>
                <a:ea typeface="宋体" panose="02010600030101010101" pitchFamily="2" charset="-122"/>
              </a:rPr>
              <a:t>桃李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37" name="动作按钮: 自定义 56325"/>
          <p:cNvSpPr/>
          <p:nvPr/>
        </p:nvSpPr>
        <p:spPr>
          <a:xfrm>
            <a:off x="6427788" y="2070100"/>
            <a:ext cx="2032000" cy="1789113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pPr algn="ctr"/>
            <a:r>
              <a:rPr lang="zh-CN" altLang="en-US" sz="6600" dirty="0">
                <a:latin typeface="宋体" panose="02010600030101010101" pitchFamily="2" charset="-122"/>
                <a:ea typeface="宋体" panose="02010600030101010101" pitchFamily="2" charset="-122"/>
              </a:rPr>
              <a:t>李子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8438" name="图片 56326" descr="QH_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0" y="6357938"/>
            <a:ext cx="762000" cy="500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9" name="文本框 56327"/>
          <p:cNvSpPr txBox="1"/>
          <p:nvPr/>
        </p:nvSpPr>
        <p:spPr>
          <a:xfrm>
            <a:off x="1757363" y="112713"/>
            <a:ext cx="3667125" cy="3902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5000" dirty="0">
                <a:latin typeface="楷体" panose="02010609060101010101" pitchFamily="49" charset="-122"/>
                <a:ea typeface="楷体" panose="02010609060101010101" pitchFamily="49" charset="-122"/>
              </a:rPr>
              <a:t>李</a:t>
            </a:r>
            <a:endParaRPr lang="zh-CN" altLang="en-US" sz="2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0" name="文本框 56328"/>
          <p:cNvSpPr txBox="1"/>
          <p:nvPr/>
        </p:nvSpPr>
        <p:spPr>
          <a:xfrm>
            <a:off x="971550" y="1484313"/>
            <a:ext cx="1009650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sz="5400" b="1" dirty="0">
              <a:latin typeface="Arial" panose="020B0604020202020204" pitchFamily="34" charset="0"/>
              <a:ea typeface="楷体_GB2312" charset="-122"/>
            </a:endParaRPr>
          </a:p>
        </p:txBody>
      </p:sp>
      <p:pic>
        <p:nvPicPr>
          <p:cNvPr id="8201" name="Picture 13" descr="C:\Users\Administrator.PC-20160920KSGF\Desktop\人一语大课堂正文\李a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350" y="4629150"/>
            <a:ext cx="7248525" cy="766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2" name="文本框 1"/>
          <p:cNvSpPr txBox="1"/>
          <p:nvPr/>
        </p:nvSpPr>
        <p:spPr>
          <a:xfrm>
            <a:off x="252413" y="4629150"/>
            <a:ext cx="1255712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笔顺：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3" name="文本框 2"/>
          <p:cNvSpPr txBox="1"/>
          <p:nvPr/>
        </p:nvSpPr>
        <p:spPr>
          <a:xfrm>
            <a:off x="360363" y="5905500"/>
            <a:ext cx="7885112" cy="517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造句：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妈妈买的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李子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非常好吃。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9457" name="图片 51201" descr="田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113" y="-109537"/>
            <a:ext cx="5943600" cy="426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文本框 51202"/>
          <p:cNvSpPr txBox="1"/>
          <p:nvPr/>
        </p:nvSpPr>
        <p:spPr>
          <a:xfrm>
            <a:off x="1908175" y="1196975"/>
            <a:ext cx="184150" cy="31115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en-US" altLang="zh-CN" sz="6600" b="1" dirty="0">
              <a:latin typeface="Times New Roman" panose="02020603050405020304" charset="0"/>
              <a:ea typeface="楷体_GB2312" charset="-122"/>
            </a:endParaRPr>
          </a:p>
          <a:p>
            <a:endParaRPr lang="en-US" altLang="zh-CN" sz="6600" b="1" dirty="0">
              <a:latin typeface="Times New Roman" panose="02020603050405020304" charset="0"/>
              <a:ea typeface="楷体_GB2312" charset="-122"/>
            </a:endParaRPr>
          </a:p>
          <a:p>
            <a:endParaRPr lang="en-US" altLang="zh-CN" sz="6600" b="1" dirty="0">
              <a:latin typeface="Times New Roman" panose="02020603050405020304" charset="0"/>
              <a:ea typeface="楷体_GB2312" charset="-122"/>
            </a:endParaRPr>
          </a:p>
        </p:txBody>
      </p:sp>
      <p:sp>
        <p:nvSpPr>
          <p:cNvPr id="19459" name="动作按钮: 自定义 51203"/>
          <p:cNvSpPr/>
          <p:nvPr/>
        </p:nvSpPr>
        <p:spPr>
          <a:xfrm>
            <a:off x="1258888" y="2349500"/>
            <a:ext cx="914400" cy="762000"/>
          </a:xfrm>
          <a:prstGeom prst="actionButtonBlank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动作按钮: 自定义 51204"/>
          <p:cNvSpPr/>
          <p:nvPr/>
        </p:nvSpPr>
        <p:spPr>
          <a:xfrm>
            <a:off x="6415088" y="33338"/>
            <a:ext cx="1519237" cy="2316162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pPr algn="ctr"/>
            <a:r>
              <a:rPr lang="zh-CN" altLang="en-US" sz="6600" dirty="0">
                <a:latin typeface="宋体" panose="02010600030101010101" pitchFamily="2" charset="-122"/>
                <a:ea typeface="宋体" panose="02010600030101010101" pitchFamily="2" charset="-122"/>
              </a:rPr>
              <a:t>清香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1" name="动作按钮: 自定义 51205"/>
          <p:cNvSpPr/>
          <p:nvPr/>
        </p:nvSpPr>
        <p:spPr>
          <a:xfrm>
            <a:off x="6191250" y="1981200"/>
            <a:ext cx="1954213" cy="2417763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pPr algn="ctr"/>
            <a:r>
              <a:rPr lang="zh-CN" altLang="en-US" sz="6600" dirty="0">
                <a:latin typeface="宋体" panose="02010600030101010101" pitchFamily="2" charset="-122"/>
                <a:ea typeface="宋体" panose="02010600030101010101" pitchFamily="2" charset="-122"/>
              </a:rPr>
              <a:t>花香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9462" name="图片 51206" descr="QH_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0" y="6357938"/>
            <a:ext cx="762000" cy="500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3" name="文本框 51207"/>
          <p:cNvSpPr txBox="1"/>
          <p:nvPr/>
        </p:nvSpPr>
        <p:spPr>
          <a:xfrm>
            <a:off x="1908175" y="-58737"/>
            <a:ext cx="3357563" cy="39020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charset="-122"/>
              </a:rPr>
              <a:t>香</a:t>
            </a:r>
            <a:endParaRPr lang="zh-CN" altLang="en-US" sz="25000" dirty="0">
              <a:latin typeface="Times New Roman" panose="02020603050405020304" charset="0"/>
              <a:ea typeface="楷体_GB2312" charset="-122"/>
            </a:endParaRPr>
          </a:p>
        </p:txBody>
      </p:sp>
      <p:sp>
        <p:nvSpPr>
          <p:cNvPr id="19464" name="文本框 51208"/>
          <p:cNvSpPr txBox="1"/>
          <p:nvPr/>
        </p:nvSpPr>
        <p:spPr>
          <a:xfrm>
            <a:off x="1358900" y="1435100"/>
            <a:ext cx="1009650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sz="5400" b="1" dirty="0">
              <a:latin typeface="Arial" panose="020B0604020202020204" pitchFamily="34" charset="0"/>
              <a:ea typeface="楷体_GB2312" charset="-122"/>
            </a:endParaRPr>
          </a:p>
        </p:txBody>
      </p:sp>
      <p:sp>
        <p:nvSpPr>
          <p:cNvPr id="19465" name="文本框 1"/>
          <p:cNvSpPr txBox="1"/>
          <p:nvPr/>
        </p:nvSpPr>
        <p:spPr>
          <a:xfrm>
            <a:off x="41275" y="4575175"/>
            <a:ext cx="1128713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笔顺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：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49" name="Picture 13" descr="C:\Users\Administrator.PC-20160920KSGF\Desktop\人一语大课堂正文\香a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900" y="4575175"/>
            <a:ext cx="6786563" cy="519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7" name="文本框 2"/>
          <p:cNvSpPr txBox="1"/>
          <p:nvPr/>
        </p:nvSpPr>
        <p:spPr>
          <a:xfrm>
            <a:off x="1360488" y="5707063"/>
            <a:ext cx="4743450" cy="6032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花儿散发出阵阵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清香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8" name="文本框 3"/>
          <p:cNvSpPr txBox="1"/>
          <p:nvPr/>
        </p:nvSpPr>
        <p:spPr>
          <a:xfrm>
            <a:off x="41275" y="5761038"/>
            <a:ext cx="1255713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造句：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1" name="文本框 1"/>
          <p:cNvSpPr txBox="1"/>
          <p:nvPr/>
        </p:nvSpPr>
        <p:spPr>
          <a:xfrm>
            <a:off x="430213" y="288925"/>
            <a:ext cx="8750300" cy="5761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读一读，记一记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400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b="1" dirty="0">
                <a:latin typeface="仿宋" panose="02010609060101010101" pitchFamily="49" charset="-122"/>
                <a:ea typeface="仿宋" panose="02010609060101010101" pitchFamily="49" charset="-122"/>
              </a:rPr>
              <a:t>和 风 细 雨　　　夕 阳</a:t>
            </a:r>
            <a:endParaRPr lang="zh-CN" altLang="en-US" sz="4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4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4000" b="1" dirty="0">
                <a:latin typeface="仿宋" panose="02010609060101010101" pitchFamily="49" charset="-122"/>
                <a:ea typeface="仿宋" panose="02010609060101010101" pitchFamily="49" charset="-122"/>
              </a:rPr>
              <a:t>鸟 语 花 香　　　严 寒</a:t>
            </a:r>
            <a:endParaRPr lang="zh-CN" altLang="en-US" sz="4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4000" b="1" dirty="0">
                <a:latin typeface="仿宋" panose="02010609060101010101" pitchFamily="49" charset="-122"/>
                <a:ea typeface="仿宋" panose="02010609060101010101" pitchFamily="49" charset="-122"/>
              </a:rPr>
              <a:t>　　　　　</a:t>
            </a:r>
            <a:endParaRPr lang="zh-CN" altLang="en-US" sz="4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4000" b="1" dirty="0">
                <a:latin typeface="仿宋" panose="02010609060101010101" pitchFamily="49" charset="-122"/>
                <a:ea typeface="仿宋" panose="02010609060101010101" pitchFamily="49" charset="-122"/>
              </a:rPr>
              <a:t>朝 霞　　　　　  古 今</a:t>
            </a:r>
            <a:endParaRPr lang="zh-CN" altLang="en-US" sz="4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4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4000" b="1" dirty="0">
                <a:latin typeface="仿宋" panose="02010609060101010101" pitchFamily="49" charset="-122"/>
                <a:ea typeface="仿宋" panose="02010609060101010101" pitchFamily="49" charset="-122"/>
              </a:rPr>
              <a:t>酷 暑</a:t>
            </a:r>
            <a:endParaRPr lang="zh-CN" altLang="en-US" sz="4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文本框 6"/>
          <p:cNvSpPr txBox="1"/>
          <p:nvPr/>
        </p:nvSpPr>
        <p:spPr>
          <a:xfrm>
            <a:off x="1492250" y="3494088"/>
            <a:ext cx="6035675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5400" b="1" dirty="0">
                <a:latin typeface="楷体_GB2312" charset="-122"/>
                <a:ea typeface="楷体_GB2312" charset="-122"/>
              </a:rPr>
              <a:t>   </a:t>
            </a:r>
            <a:r>
              <a:rPr lang="zh-CN" altLang="en-US" sz="5400" b="1" dirty="0">
                <a:latin typeface="楷体_GB2312" charset="-122"/>
                <a:ea typeface="楷体_GB2312" charset="-122"/>
              </a:rPr>
              <a:t>古  对  今 </a:t>
            </a:r>
            <a:endParaRPr lang="zh-CN" altLang="en-US" sz="5400" b="1" dirty="0">
              <a:latin typeface="楷体_GB2312" charset="-122"/>
              <a:ea typeface="楷体_GB2312" charset="-122"/>
            </a:endParaRPr>
          </a:p>
        </p:txBody>
      </p:sp>
      <p:sp>
        <p:nvSpPr>
          <p:cNvPr id="3074" name="文本框 7"/>
          <p:cNvSpPr txBox="1"/>
          <p:nvPr/>
        </p:nvSpPr>
        <p:spPr>
          <a:xfrm>
            <a:off x="2017713" y="2295525"/>
            <a:ext cx="4457700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latin typeface="Times" charset="0"/>
                <a:ea typeface="宋体" panose="02010600030101010101" pitchFamily="2" charset="-122"/>
              </a:rPr>
              <a:t>        </a:t>
            </a:r>
            <a:r>
              <a:rPr lang="en-US" altLang="zh-CN" sz="5400" dirty="0">
                <a:latin typeface="Times" charset="0"/>
                <a:ea typeface="宋体" panose="02010600030101010101" pitchFamily="2" charset="-122"/>
              </a:rPr>
              <a:t>ɡǔ   duì    jīn </a:t>
            </a:r>
            <a:endParaRPr lang="zh-CN" altLang="en-US" sz="5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1"/>
          <p:cNvSpPr txBox="1"/>
          <p:nvPr/>
        </p:nvSpPr>
        <p:spPr>
          <a:xfrm>
            <a:off x="2099945" y="2498090"/>
            <a:ext cx="5375275" cy="1861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isometricOffAxis1Right"/>
              <a:lightRig rig="threePt" dir="t"/>
            </a:scene3d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11500" b="1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再 见！</a:t>
            </a:r>
            <a:endParaRPr kumimoji="0" lang="zh-CN" altLang="en-US" sz="11500" b="1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7" name="标题 32769"/>
          <p:cNvSpPr>
            <a:spLocks noGrp="1"/>
          </p:cNvSpPr>
          <p:nvPr>
            <p:ph type="title"/>
          </p:nvPr>
        </p:nvSpPr>
        <p:spPr>
          <a:xfrm>
            <a:off x="7938" y="731838"/>
            <a:ext cx="8701087" cy="612775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8800" dirty="0">
                <a:latin typeface="楷体" panose="02010609060101010101" pitchFamily="49" charset="-122"/>
                <a:ea typeface="楷体" panose="02010609060101010101" pitchFamily="49" charset="-122"/>
              </a:rPr>
              <a:t>圆   严   寒</a:t>
            </a:r>
            <a:br>
              <a:rPr lang="zh-CN" altLang="en-US" sz="88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8800" dirty="0">
                <a:latin typeface="楷体" panose="02010609060101010101" pitchFamily="49" charset="-122"/>
                <a:ea typeface="楷体" panose="02010609060101010101" pitchFamily="49" charset="-122"/>
              </a:rPr>
              <a:t>酷   暑   凉  晨   细   朝</a:t>
            </a:r>
            <a:br>
              <a:rPr lang="zh-CN" altLang="en-US" sz="88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8800" dirty="0">
                <a:latin typeface="楷体" panose="02010609060101010101" pitchFamily="49" charset="-122"/>
                <a:ea typeface="楷体" panose="02010609060101010101" pitchFamily="49" charset="-122"/>
              </a:rPr>
              <a:t>霞   夕   杨</a:t>
            </a:r>
            <a:endParaRPr lang="zh-CN" altLang="en-US" sz="8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文本框 4"/>
          <p:cNvSpPr txBox="1"/>
          <p:nvPr/>
        </p:nvSpPr>
        <p:spPr>
          <a:xfrm>
            <a:off x="1289050" y="1517650"/>
            <a:ext cx="6105525" cy="3997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ɡǔ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jīn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古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今，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yu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n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fānɡ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圆 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方。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n h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n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k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ù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shǔ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严  寒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酷  暑，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chūn nuǎn 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du</a:t>
            </a:r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ì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 qiū li</a:t>
            </a:r>
            <a:r>
              <a:rPr lang="en-US" altLang="zh-CN" sz="3200" dirty="0">
                <a:latin typeface="Calibri" panose="020F0502020204030204" pitchFamily="34" charset="0"/>
                <a:ea typeface="宋体" panose="02010600030101010101" pitchFamily="2" charset="-122"/>
              </a:rPr>
              <a:t>á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nɡ </a:t>
            </a:r>
            <a:endParaRPr lang="zh-CN" altLang="en-US" sz="3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春   暖 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秋   凉。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文本框 4"/>
          <p:cNvSpPr txBox="1"/>
          <p:nvPr/>
        </p:nvSpPr>
        <p:spPr>
          <a:xfrm>
            <a:off x="1749425" y="1749425"/>
            <a:ext cx="6316663" cy="39925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古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今，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圆 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 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方。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严  寒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酷  暑， 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3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en-US" sz="3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春   暖   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对</a:t>
            </a:r>
            <a:r>
              <a:rPr lang="zh-CN" altLang="en-US" sz="3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秋   凉。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647700" y="1320800"/>
            <a:ext cx="7219950" cy="39322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古 对                ，</a:t>
            </a:r>
            <a:endParaRPr kumimoji="0" lang="en-US" altLang="zh-CN" sz="36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圆 对                。</a:t>
            </a:r>
            <a:endParaRPr kumimoji="0" lang="en-US" altLang="zh-CN" sz="36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严 寒 对             ，</a:t>
            </a:r>
            <a:endParaRPr kumimoji="0" lang="en-US" altLang="zh-CN" sz="36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春 暖 对             。</a:t>
            </a:r>
            <a:endParaRPr kumimoji="0" lang="en-US" altLang="zh-CN" sz="36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2679700" y="1320800"/>
            <a:ext cx="915988" cy="6778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六边形 14"/>
          <p:cNvSpPr/>
          <p:nvPr/>
        </p:nvSpPr>
        <p:spPr>
          <a:xfrm>
            <a:off x="2679700" y="2487613"/>
            <a:ext cx="915988" cy="6905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流程图: 可选过程 15"/>
          <p:cNvSpPr/>
          <p:nvPr/>
        </p:nvSpPr>
        <p:spPr>
          <a:xfrm>
            <a:off x="2806700" y="3656013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流程图: 可选过程 16"/>
          <p:cNvSpPr/>
          <p:nvPr/>
        </p:nvSpPr>
        <p:spPr>
          <a:xfrm>
            <a:off x="2806700" y="4640263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内容占位符 3"/>
          <p:cNvSpPr>
            <a:spLocks noGrp="1"/>
          </p:cNvSpPr>
          <p:nvPr>
            <p:ph sz="half" idx="2"/>
          </p:nvPr>
        </p:nvSpPr>
        <p:spPr>
          <a:xfrm>
            <a:off x="1235075" y="1560513"/>
            <a:ext cx="6861175" cy="4948237"/>
          </a:xfrm>
          <a:ln/>
        </p:spPr>
        <p:txBody>
          <a:bodyPr vert="horz" wrap="square" lIns="91440" tIns="45720" rIns="91440" bIns="45720" anchor="t"/>
          <a:p>
            <a:pPr marL="0" indent="0">
              <a:buClrTx/>
              <a:buSzTx/>
              <a:buFontTx/>
              <a:buNone/>
            </a:pPr>
            <a:r>
              <a:rPr lang="en-US" altLang="zh-CN" sz="3600" dirty="0"/>
              <a:t>                 </a:t>
            </a:r>
            <a:r>
              <a:rPr lang="zh-CN" altLang="en-US" sz="3600" dirty="0"/>
              <a:t>对 今 ，</a:t>
            </a: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                 对 方 。</a:t>
            </a: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                 对 酷 暑 ，</a:t>
            </a: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endParaRPr lang="zh-CN" altLang="en-US" sz="3600" dirty="0"/>
          </a:p>
          <a:p>
            <a:pPr marL="0" indent="0">
              <a:buClrTx/>
              <a:buSzTx/>
              <a:buFontTx/>
              <a:buNone/>
            </a:pPr>
            <a:r>
              <a:rPr lang="zh-CN" altLang="en-US" sz="3600" dirty="0"/>
              <a:t>                 对 秋 凉 。</a:t>
            </a:r>
            <a:endParaRPr lang="zh-CN" altLang="en-US" sz="3600" dirty="0"/>
          </a:p>
        </p:txBody>
      </p:sp>
      <p:sp>
        <p:nvSpPr>
          <p:cNvPr id="18" name="六边形 17"/>
          <p:cNvSpPr/>
          <p:nvPr/>
        </p:nvSpPr>
        <p:spPr>
          <a:xfrm>
            <a:off x="2022475" y="1560513"/>
            <a:ext cx="917575" cy="6905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2022475" y="2943225"/>
            <a:ext cx="917575" cy="6905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流程图: 可选过程 15"/>
          <p:cNvSpPr/>
          <p:nvPr/>
        </p:nvSpPr>
        <p:spPr>
          <a:xfrm>
            <a:off x="2022475" y="4324350"/>
            <a:ext cx="914400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流程图: 可选过程 5"/>
          <p:cNvSpPr/>
          <p:nvPr/>
        </p:nvSpPr>
        <p:spPr>
          <a:xfrm>
            <a:off x="2025650" y="5545138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对　　　　　，　　　　　</a:t>
            </a: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对　　　　　。　　　</a:t>
            </a: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对　　　　　，</a:t>
            </a: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对　　　　　。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　　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2143125" y="1600200"/>
            <a:ext cx="917575" cy="6778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6211888" y="1600200"/>
            <a:ext cx="917575" cy="6778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2143125" y="2832100"/>
            <a:ext cx="917575" cy="67945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六边形 6"/>
          <p:cNvSpPr/>
          <p:nvPr/>
        </p:nvSpPr>
        <p:spPr>
          <a:xfrm>
            <a:off x="6211888" y="2832100"/>
            <a:ext cx="917575" cy="67945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流程图: 可选过程 15"/>
          <p:cNvSpPr/>
          <p:nvPr/>
        </p:nvSpPr>
        <p:spPr>
          <a:xfrm>
            <a:off x="2146300" y="4035425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2143125" y="5272088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流程图: 可选过程 8"/>
          <p:cNvSpPr/>
          <p:nvPr/>
        </p:nvSpPr>
        <p:spPr>
          <a:xfrm>
            <a:off x="6215063" y="4114800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6211888" y="5272088"/>
            <a:ext cx="914400" cy="6111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0241" name="Picture 2" descr="OOOPIC_vipvip4_2008090208251835c3c4d53ac6fd91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Line 3"/>
          <p:cNvSpPr/>
          <p:nvPr/>
        </p:nvSpPr>
        <p:spPr>
          <a:xfrm flipV="1">
            <a:off x="8172450" y="260350"/>
            <a:ext cx="0" cy="1635125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43" name="AutoShape 4"/>
          <p:cNvSpPr/>
          <p:nvPr/>
        </p:nvSpPr>
        <p:spPr>
          <a:xfrm>
            <a:off x="8172450" y="260350"/>
            <a:ext cx="838200" cy="1008063"/>
          </a:xfrm>
          <a:prstGeom prst="rtTriangl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2" name="Text Box 6"/>
          <p:cNvSpPr txBox="1"/>
          <p:nvPr/>
        </p:nvSpPr>
        <p:spPr>
          <a:xfrm>
            <a:off x="4140200" y="5516563"/>
            <a:ext cx="863600" cy="8223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0099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春</a:t>
            </a:r>
            <a:endParaRPr lang="zh-CN" altLang="en-US" sz="4800" b="1" dirty="0">
              <a:solidFill>
                <a:srgbClr val="0099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343" name="Text Box 7"/>
          <p:cNvSpPr txBox="1"/>
          <p:nvPr/>
        </p:nvSpPr>
        <p:spPr>
          <a:xfrm>
            <a:off x="1692275" y="5949950"/>
            <a:ext cx="935038" cy="8223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今</a:t>
            </a:r>
            <a:endParaRPr lang="zh-CN" altLang="en-US" sz="4800" b="1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344" name="Text Box 8"/>
          <p:cNvSpPr txBox="1"/>
          <p:nvPr/>
        </p:nvSpPr>
        <p:spPr>
          <a:xfrm>
            <a:off x="6659563" y="3068638"/>
            <a:ext cx="865187" cy="8223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6600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对</a:t>
            </a:r>
            <a:endParaRPr lang="zh-CN" altLang="en-US" sz="4800" b="1" dirty="0">
              <a:solidFill>
                <a:srgbClr val="6600CC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345" name="Text Box 9"/>
          <p:cNvSpPr txBox="1"/>
          <p:nvPr/>
        </p:nvSpPr>
        <p:spPr>
          <a:xfrm>
            <a:off x="2916238" y="5805488"/>
            <a:ext cx="935037" cy="8223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0033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雪</a:t>
            </a:r>
            <a:endParaRPr lang="zh-CN" altLang="en-US" sz="4800" b="1" dirty="0">
              <a:solidFill>
                <a:srgbClr val="0033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346" name="Text Box 10"/>
          <p:cNvSpPr txBox="1"/>
          <p:nvPr/>
        </p:nvSpPr>
        <p:spPr>
          <a:xfrm>
            <a:off x="7380288" y="1851025"/>
            <a:ext cx="863600" cy="8223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00808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花</a:t>
            </a:r>
            <a:endParaRPr lang="zh-CN" altLang="en-US" sz="4800" b="1" dirty="0">
              <a:solidFill>
                <a:srgbClr val="00808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347" name="Text Box 11"/>
          <p:cNvSpPr txBox="1"/>
          <p:nvPr/>
        </p:nvSpPr>
        <p:spPr>
          <a:xfrm>
            <a:off x="5219700" y="5084763"/>
            <a:ext cx="865188" cy="8223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CC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桃</a:t>
            </a:r>
            <a:endParaRPr lang="zh-CN" altLang="en-US" sz="4800" b="1" dirty="0">
              <a:solidFill>
                <a:srgbClr val="CC33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348" name="Text Box 12"/>
          <p:cNvSpPr txBox="1"/>
          <p:nvPr/>
        </p:nvSpPr>
        <p:spPr>
          <a:xfrm>
            <a:off x="6084888" y="4149725"/>
            <a:ext cx="863600" cy="8223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3366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杨</a:t>
            </a:r>
            <a:endParaRPr lang="zh-CN" altLang="en-US" sz="4800" b="1" dirty="0">
              <a:solidFill>
                <a:srgbClr val="3366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349" name="Text Box 13"/>
          <p:cNvSpPr txBox="1"/>
          <p:nvPr/>
        </p:nvSpPr>
        <p:spPr>
          <a:xfrm>
            <a:off x="323850" y="5876925"/>
            <a:ext cx="1008063" cy="8223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黑体" panose="02010609060101010101" pitchFamily="49" charset="-122"/>
              </a:rPr>
              <a:t>古</a:t>
            </a:r>
            <a:endParaRPr lang="zh-CN" altLang="en-US" sz="48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52" name="Text Box 14"/>
          <p:cNvSpPr txBox="1"/>
          <p:nvPr/>
        </p:nvSpPr>
        <p:spPr>
          <a:xfrm>
            <a:off x="0" y="260350"/>
            <a:ext cx="3419475" cy="823913"/>
          </a:xfrm>
          <a:prstGeom prst="rect">
            <a:avLst/>
          </a:prstGeom>
          <a:solidFill>
            <a:srgbClr val="79E70B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夺   红   旗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ldLvl="0" animBg="1"/>
      <p:bldP spid="14343" grpId="0" bldLvl="0" animBg="1"/>
      <p:bldP spid="14344" grpId="0" bldLvl="0" animBg="1"/>
      <p:bldP spid="14345" grpId="0" bldLvl="0" animBg="1"/>
      <p:bldP spid="14346" grpId="0" bldLvl="0" animBg="1"/>
      <p:bldP spid="14347" grpId="0" bldLvl="0" animBg="1"/>
      <p:bldP spid="14348" grpId="0" bldLvl="0" animBg="1"/>
      <p:bldP spid="14349" grpId="0" bldLvl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1109</Words>
  <Application>WPS 演示</Application>
  <PresentationFormat>全屏显示(4:3)</PresentationFormat>
  <Paragraphs>169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等线</vt:lpstr>
      <vt:lpstr>Times</vt:lpstr>
      <vt:lpstr>Times New Roman</vt:lpstr>
      <vt:lpstr>楷体_GB2312</vt:lpstr>
      <vt:lpstr>新宋体</vt:lpstr>
      <vt:lpstr>楷体</vt:lpstr>
      <vt:lpstr>Calibri</vt:lpstr>
      <vt:lpstr>黑体</vt:lpstr>
      <vt:lpstr>仿宋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216</cp:revision>
  <dcterms:created xsi:type="dcterms:W3CDTF">2014-03-08T13:34:36Z</dcterms:created>
  <dcterms:modified xsi:type="dcterms:W3CDTF">2021-07-30T10:42:23Z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